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6"/>
  </p:notesMasterIdLst>
  <p:sldIdLst>
    <p:sldId id="355" r:id="rId2"/>
    <p:sldId id="443" r:id="rId3"/>
    <p:sldId id="440" r:id="rId4"/>
    <p:sldId id="441" r:id="rId5"/>
    <p:sldId id="466" r:id="rId6"/>
    <p:sldId id="467" r:id="rId7"/>
    <p:sldId id="442" r:id="rId8"/>
    <p:sldId id="444" r:id="rId9"/>
    <p:sldId id="438" r:id="rId10"/>
    <p:sldId id="419" r:id="rId11"/>
    <p:sldId id="446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48" r:id="rId20"/>
    <p:sldId id="456" r:id="rId21"/>
    <p:sldId id="457" r:id="rId22"/>
    <p:sldId id="458" r:id="rId23"/>
    <p:sldId id="465" r:id="rId24"/>
    <p:sldId id="476" r:id="rId2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solidFill>
                  <a:srgbClr val="002060"/>
                </a:solidFill>
                <a:latin typeface="+mn-lt"/>
              </a:defRPr>
            </a:pPr>
            <a:r>
              <a:rPr lang="ru-RU" sz="2000">
                <a:solidFill>
                  <a:srgbClr val="002060"/>
                </a:solidFill>
                <a:latin typeface="+mn-lt"/>
              </a:rPr>
              <a:t>Степень соответствия профессиональному стандарту   по трудовым функциям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6259276906741049E-2"/>
          <c:y val="0.19310187860116421"/>
          <c:w val="0.66940286420199968"/>
          <c:h val="0.565447641434015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Входная диагностика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Обучение</c:v>
                </c:pt>
                <c:pt idx="1">
                  <c:v>Воспитательная деятельность</c:v>
                </c:pt>
                <c:pt idx="2">
                  <c:v>Развивающая деятельность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52.5</c:v>
                </c:pt>
                <c:pt idx="1">
                  <c:v>40.700000000000003</c:v>
                </c:pt>
                <c:pt idx="2">
                  <c:v>42.8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Промежуточная диагностика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Обучение</c:v>
                </c:pt>
                <c:pt idx="1">
                  <c:v>Воспитательная деятельность</c:v>
                </c:pt>
                <c:pt idx="2">
                  <c:v>Развивающая деятельность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79.7</c:v>
                </c:pt>
                <c:pt idx="1">
                  <c:v>61.7</c:v>
                </c:pt>
                <c:pt idx="2">
                  <c:v>55.3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4529920"/>
        <c:axId val="135488640"/>
      </c:barChart>
      <c:catAx>
        <c:axId val="1745299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+mn-lt"/>
              </a:defRPr>
            </a:pPr>
            <a:endParaRPr lang="ru-RU"/>
          </a:p>
        </c:txPr>
        <c:crossAx val="135488640"/>
        <c:crosses val="autoZero"/>
        <c:auto val="1"/>
        <c:lblAlgn val="ctr"/>
        <c:lblOffset val="100"/>
        <c:noMultiLvlLbl val="0"/>
      </c:catAx>
      <c:valAx>
        <c:axId val="135488640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+mn-lt"/>
              </a:defRPr>
            </a:pPr>
            <a:endParaRPr lang="ru-RU"/>
          </a:p>
        </c:txPr>
        <c:crossAx val="17452992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74937658229113768"/>
          <c:y val="0.34821496291235693"/>
          <c:w val="0.23708070534689421"/>
          <c:h val="0.45418092109202546"/>
        </c:manualLayout>
      </c:layout>
      <c:overlay val="0"/>
      <c:txPr>
        <a:bodyPr/>
        <a:lstStyle/>
        <a:p>
          <a:pPr>
            <a:defRPr sz="1800" b="1">
              <a:solidFill>
                <a:srgbClr val="002060"/>
              </a:solidFill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ln w="6350">
      <a:solidFill>
        <a:schemeClr val="tx1"/>
      </a:solidFill>
    </a:ln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800" dirty="0">
                <a:solidFill>
                  <a:srgbClr val="002060"/>
                </a:solidFill>
              </a:rPr>
              <a:t>НАЦИОНАЛЬНЫЙ СОСТАВ ОБУЧАЮЩИХСЯ</a:t>
            </a:r>
          </a:p>
        </c:rich>
      </c:tx>
      <c:layout>
        <c:manualLayout>
          <c:xMode val="edge"/>
          <c:yMode val="edge"/>
          <c:x val="0.11949058787888076"/>
          <c:y val="8.8888590922847639E-3"/>
        </c:manualLayout>
      </c:layout>
      <c:overlay val="0"/>
    </c:title>
    <c:autoTitleDeleted val="0"/>
    <c:view3D>
      <c:rotX val="20"/>
      <c:rotY val="1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54752623122615E-2"/>
          <c:y val="0.23094457758661741"/>
          <c:w val="0.56541165939262839"/>
          <c:h val="0.656924159423882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НАЦИОНАЛЬНЫЙ СОСТАВ ОБУЧАЮЩИХСЯ</c:v>
                </c:pt>
              </c:strCache>
            </c:strRef>
          </c:tx>
          <c:dPt>
            <c:idx val="1"/>
            <c:bubble3D val="0"/>
            <c:spPr>
              <a:solidFill>
                <a:srgbClr val="00823B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1.9710846483819221E-2"/>
                  <c:y val="-3.0182470146995162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51,8%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3003862924529089E-3"/>
                  <c:y val="-2.4905902711146594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31,3%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9828136990596722E-2"/>
                  <c:y val="2.3412149607897987E-3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14,0%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181767279131374E-2"/>
                  <c:y val="-1.0078245274334598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2,9%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Русских</c:v>
                </c:pt>
                <c:pt idx="1">
                  <c:v>Татар</c:v>
                </c:pt>
                <c:pt idx="2">
                  <c:v>Смешанные браки</c:v>
                </c:pt>
                <c:pt idx="3">
                  <c:v>Другие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51.8</c:v>
                </c:pt>
                <c:pt idx="1">
                  <c:v>31.3</c:v>
                </c:pt>
                <c:pt idx="2">
                  <c:v>14</c:v>
                </c:pt>
                <c:pt idx="3">
                  <c:v>2.9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858575898974188"/>
          <c:y val="0.28047061722486727"/>
          <c:w val="0.25909939404880944"/>
          <c:h val="0.7100891923689393"/>
        </c:manualLayout>
      </c:layout>
      <c:overlay val="0"/>
      <c:txPr>
        <a:bodyPr/>
        <a:lstStyle/>
        <a:p>
          <a:pPr>
            <a:defRPr sz="1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ln w="12700">
      <a:solidFill>
        <a:srgbClr val="002060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ln>
                  <a:noFill/>
                </a:ln>
                <a:solidFill>
                  <a:srgbClr val="002060"/>
                </a:solidFill>
              </a:defRPr>
            </a:pPr>
            <a:r>
              <a:rPr lang="ru-RU" sz="1700" dirty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ОБУЧЕНИЕМ НА РОДНОМ (ТАТАРСКОМ) ЯЗЫКЕ,%</a:t>
            </a:r>
          </a:p>
        </c:rich>
      </c:tx>
      <c:layout>
        <c:manualLayout>
          <c:xMode val="edge"/>
          <c:yMode val="edge"/>
          <c:x val="0.12546797876633667"/>
          <c:y val="2.5234497754217801E-2"/>
        </c:manualLayout>
      </c:layout>
      <c:overlay val="0"/>
      <c:spPr>
        <a:ln w="9525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646902596408211"/>
          <c:y val="0.19927230307743596"/>
          <c:w val="0.82044099704637452"/>
          <c:h val="0.5965170536607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ОХВАТ ОБУЧЕНИЕМ НА РОДНОМ (ТАТАРСКОМ) ЯЗЫКЕ,%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>
                        <a:solidFill>
                          <a:srgbClr val="002060"/>
                        </a:solidFill>
                      </a:rPr>
                      <a:t>34,8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34.849999999999994</c:v>
                </c:pt>
                <c:pt idx="1">
                  <c:v>33.800000000000004</c:v>
                </c:pt>
                <c:pt idx="2">
                  <c:v>33.4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240512"/>
        <c:axId val="216243200"/>
      </c:barChart>
      <c:catAx>
        <c:axId val="216240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6243200"/>
        <c:crosses val="autoZero"/>
        <c:auto val="1"/>
        <c:lblAlgn val="ctr"/>
        <c:lblOffset val="100"/>
        <c:noMultiLvlLbl val="0"/>
      </c:catAx>
      <c:valAx>
        <c:axId val="216243200"/>
        <c:scaling>
          <c:orientation val="minMax"/>
          <c:max val="4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6240512"/>
        <c:crosses val="autoZero"/>
        <c:crossBetween val="between"/>
      </c:valAx>
    </c:plotArea>
    <c:plotVisOnly val="1"/>
    <c:dispBlanksAs val="gap"/>
    <c:showDLblsOverMax val="0"/>
  </c:chart>
  <c:spPr>
    <a:ln w="9525">
      <a:solidFill>
        <a:srgbClr val="002060"/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23,1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24.6</c:v>
                </c:pt>
                <c:pt idx="1">
                  <c:v>22.9</c:v>
                </c:pt>
                <c:pt idx="2">
                  <c:v>22.6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281472"/>
        <c:axId val="216284160"/>
      </c:barChart>
      <c:catAx>
        <c:axId val="21628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6284160"/>
        <c:crosses val="autoZero"/>
        <c:auto val="1"/>
        <c:lblAlgn val="ctr"/>
        <c:lblOffset val="100"/>
        <c:noMultiLvlLbl val="0"/>
      </c:catAx>
      <c:valAx>
        <c:axId val="216284160"/>
        <c:scaling>
          <c:orientation val="minMax"/>
          <c:max val="3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6281472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002060"/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887685914260766E-2"/>
          <c:y val="4.3650793650793676E-2"/>
          <c:w val="0.6929392461436058"/>
          <c:h val="0.749497562804649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rgbClr val="660033"/>
            </a:solidFill>
          </c:spPr>
          <c:invertIfNegative val="0"/>
          <c:dLbls>
            <c:dLbl>
              <c:idx val="0"/>
              <c:layout>
                <c:manualLayout>
                  <c:x val="-1.38888888888889E-2"/>
                  <c:y val="1.58730158730158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574074074074073E-2"/>
                  <c:y val="-3.96825396825397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7309594460929771E-2"/>
                  <c:y val="4.36300174520070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50.25</c:v>
                </c:pt>
                <c:pt idx="1">
                  <c:v>50.6</c:v>
                </c:pt>
                <c:pt idx="2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Татарский язык</c:v>
                </c:pt>
              </c:strCache>
            </c:strRef>
          </c:tx>
          <c:spPr>
            <a:solidFill>
              <a:srgbClr val="2F4F95"/>
            </a:solidFill>
          </c:spPr>
          <c:invertIfNegative val="0"/>
          <c:dLbls>
            <c:dLbl>
              <c:idx val="0"/>
              <c:layout>
                <c:manualLayout>
                  <c:x val="1.620370370370370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83333333333335E-2"/>
                  <c:y val="9.0938102914428786E-1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632034632034632E-2"/>
                  <c:y val="4.357298474945536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49.75</c:v>
                </c:pt>
                <c:pt idx="1">
                  <c:v>49.4</c:v>
                </c:pt>
                <c:pt idx="2">
                  <c:v>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6359680"/>
        <c:axId val="216361216"/>
      </c:barChart>
      <c:catAx>
        <c:axId val="216359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6361216"/>
        <c:crosses val="autoZero"/>
        <c:auto val="1"/>
        <c:lblAlgn val="ctr"/>
        <c:lblOffset val="100"/>
        <c:noMultiLvlLbl val="0"/>
      </c:catAx>
      <c:valAx>
        <c:axId val="216361216"/>
        <c:scaling>
          <c:orientation val="minMax"/>
          <c:max val="60"/>
        </c:scaling>
        <c:delete val="0"/>
        <c:axPos val="l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6359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027323762536546"/>
          <c:y val="0.3195588051493567"/>
          <c:w val="0.24741195322372758"/>
          <c:h val="0.47199350081239844"/>
        </c:manualLayout>
      </c:layout>
      <c:overlay val="0"/>
      <c:txPr>
        <a:bodyPr/>
        <a:lstStyle/>
        <a:p>
          <a:pPr>
            <a:defRPr sz="2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12700">
      <a:solidFill>
        <a:srgbClr val="002060"/>
      </a:solidFill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FA1D8AE5-6444-40AC-B885-29E60AA75329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562EFD56-AF6B-443C-AB6F-F4B44DA5C9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3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EFD56-AF6B-443C-AB6F-F4B44DA5C98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550A6-5EF4-48D0-999A-76CC2A894A3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B3B10-988B-4E1E-BB47-271F6864E4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4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1058E-8C8B-4596-86E4-12A5416AC5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A0A5A-5342-48C4-98F4-63F80BA8DDE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2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2F5AB-1BEA-45A4-8D8A-0D4D3126541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C729A-EEAD-4468-9469-1528D37C916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66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73182-2999-4D28-BF18-05971E9387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D4BCE-0252-4982-8FBC-36949CCE87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67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6D052-AD75-47D8-A0BB-C8D5F8A1C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091A6-77E5-4A6D-89E6-ACDE33F0ABE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933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FD840-8D2B-4119-B5B5-0599E7BBF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8106B-A1BE-4B5A-A039-9B524EED7B1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062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28774-BEBA-4E8F-B5FB-1D1ECC187D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B479F-7094-42C0-8165-F3D079607B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47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A0182-4EB8-421B-8D52-F711406D82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76F6E-CD51-4DF8-B96D-3B35EE4FBD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66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B0DED-F416-4DC0-9B84-D275F65865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C23EC-A941-4BAE-AB47-0054379F4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60D73-F867-46A9-8C3F-79328E345EE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8FF97-C2FF-464F-8D03-DF9BB8FB27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90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62443-C0DB-46AC-983B-B145972B26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36A9A-6C38-4C15-BE33-DC640A61EE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66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CDADD-11D1-45F7-8A7D-E74C6852AE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73FAF-9002-41FA-8FAA-6692045157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8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C77DE-6D78-4B04-86AC-3E3256A5A2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7C991-944E-45EA-A2C9-79BE2B51FF8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68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3AB6B-AA79-49A3-B9FD-9B8F2D4EDB3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D1AAE-D30A-4727-9CAA-92184B7A8A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36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C7A9F-8F92-4FD7-A0EF-D166E5A891B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D3C44-87DB-406F-A89C-34BAEE4639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3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6A150-E2DF-453A-BC30-21794730BD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1E68-E743-434C-801D-32F0FD94E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9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25A0A-2CAD-44E0-8818-42D32AE505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3F28E-81CB-48AA-BBF0-1E9B9A6520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19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50000">
              <a:schemeClr val="accent4">
                <a:lumMod val="60000"/>
                <a:lumOff val="40000"/>
              </a:schemeClr>
            </a:gs>
            <a:gs pos="100000">
              <a:schemeClr val="accent4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01BCE3-2D8A-4060-AFB6-3869D57D4E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7F70A3-9E2D-4F2F-A275-CEB88F47A9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7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sportal.ru/yashel-uzn-rayonynyn-tatar-tele-hm-ukytuchylary-sayty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kpfu.ru/philology-culture/ikn/kajum-nasyjri-isemend1241ge-xvi-halykara-f1241nni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%20-%2024%20&#1091;&#1095;&#1080;&#1090;&#1077;&#1083;&#1103;;" TargetMode="External"/><Relationship Id="rId2" Type="http://schemas.openxmlformats.org/officeDocument/2006/relationships/hyperlink" Target="https://infourok.ru/site/allSites%20%20-%2025%20&#1091;&#1095;&#1080;&#1090;&#1077;&#1083;&#1077;&#1081;;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multiurok.ru/all-site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0" y="142853"/>
            <a:ext cx="9144000" cy="658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/>
                <a:cs typeface="Times New Roman"/>
              </a:rPr>
              <a:t>Секционное совещание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/>
                <a:cs typeface="Times New Roman"/>
              </a:rPr>
              <a:t>по национальному образованию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/>
                <a:cs typeface="Times New Roman"/>
              </a:rPr>
              <a:t>в рамках республиканского августовского совещания работников образования и науки 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/>
                <a:cs typeface="Times New Roman"/>
              </a:rPr>
              <a:t>Зеленодольского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/>
                <a:cs typeface="Times New Roman"/>
              </a:rPr>
              <a:t> МР РТ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253D75"/>
                </a:solidFill>
              </a:rPr>
              <a:t>«</a:t>
            </a:r>
            <a:r>
              <a:rPr lang="ru-RU" sz="3200" b="1" dirty="0" smtClean="0"/>
              <a:t>Образование </a:t>
            </a:r>
            <a:r>
              <a:rPr lang="tt-RU" sz="3200" b="1" dirty="0" smtClean="0"/>
              <a:t>XXI века: настоящее для будущего</a:t>
            </a:r>
            <a:r>
              <a:rPr lang="tt-RU" sz="3200" dirty="0" smtClean="0"/>
              <a:t>»/</a:t>
            </a:r>
            <a:r>
              <a:rPr lang="tt-RU" sz="3200" b="1" dirty="0" smtClean="0"/>
              <a:t>«XXI гасыр мәгарифе: </a:t>
            </a: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3200" b="1" dirty="0" smtClean="0"/>
              <a:t>киләчәк өчен бүгенннән</a:t>
            </a:r>
            <a:r>
              <a:rPr lang="tt-RU" sz="3200" dirty="0" smtClean="0"/>
              <a:t>»</a:t>
            </a:r>
            <a:endParaRPr lang="ru-RU" sz="3200" dirty="0" smtClean="0"/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400" b="1" dirty="0" smtClean="0">
                <a:solidFill>
                  <a:srgbClr val="253D75"/>
                </a:solidFill>
              </a:rPr>
              <a:t> </a:t>
            </a:r>
            <a:endParaRPr lang="ru-RU" sz="2400" b="1" i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</a:rPr>
              <a:t>24.08.2020</a:t>
            </a: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253D75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1" y="357166"/>
            <a:ext cx="7500990" cy="88741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357298"/>
            <a:ext cx="8131943" cy="4978400"/>
          </a:xfrm>
        </p:spPr>
        <p:txBody>
          <a:bodyPr/>
          <a:lstStyle/>
          <a:p>
            <a:pPr marL="0" indent="-514350" algn="just" eaLnBrk="1" hangingPunct="1">
              <a:spcBef>
                <a:spcPct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I. </a:t>
            </a:r>
            <a:r>
              <a:rPr lang="ru-RU" sz="2000" dirty="0" smtClean="0">
                <a:solidFill>
                  <a:srgbClr val="C00000"/>
                </a:solidFill>
              </a:rPr>
              <a:t>Методические совещания для заместителей директоров по национальному образованию, руководителей ШМО учителей татарского языка и литературы:</a:t>
            </a:r>
          </a:p>
          <a:p>
            <a:pPr marL="0" indent="-400050" algn="just" eaLnBrk="1" hangingPunct="1">
              <a:spcBef>
                <a:spcPct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1.1. Методическое совещание «Развитие профессиональных компетенций учителей родного языка и литературы в контексте внедрения профессионального стандарта «Педагог», совместно с кафедрой татарского языка и литературы ГАОУ ДПО «ИРО РТ» на базе МБОУ «СОШ №7 ЗМР РТ» (22.08.2019)</a:t>
            </a:r>
          </a:p>
          <a:p>
            <a:pPr marL="0" indent="-400050" algn="just" eaLnBrk="1" hangingPunct="1">
              <a:spcBef>
                <a:spcPct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1.2. Семинар-совещание «Внедрение стандарта профессиональной деятельности педагога – новый шаг к качеству образования»» на базе МБОУ «Гимназия №3 ЗМР РТ» (Распоряжение ИК ЗМР РТ от 11.11.2019 №03-05-1510)</a:t>
            </a:r>
          </a:p>
          <a:p>
            <a:pPr marL="0" indent="-400050" algn="just" eaLnBrk="1" hangingPunct="1">
              <a:spcBef>
                <a:spcPct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1.3. Семинар-совещание «Управление качеством национального образования в условиях внедрения профессионального стандарта» на базе МБОУ «Гимназия №3 ЗМР РТ» (</a:t>
            </a:r>
            <a:r>
              <a:rPr lang="ru-RU" sz="1800" i="1" dirty="0" smtClean="0">
                <a:solidFill>
                  <a:srgbClr val="002060"/>
                </a:solidFill>
              </a:rPr>
              <a:t>Распоряжение ИК ЗМР от 22.01.2020 №03-05-66</a:t>
            </a:r>
            <a:r>
              <a:rPr lang="ru-RU" sz="1800" dirty="0" smtClean="0">
                <a:solidFill>
                  <a:srgbClr val="002060"/>
                </a:solidFill>
              </a:rPr>
              <a:t>).</a:t>
            </a:r>
          </a:p>
          <a:p>
            <a:pPr marL="0" indent="-400050" algn="just" eaLnBrk="1" hangingPunct="1">
              <a:spcBef>
                <a:spcPct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1.4. </a:t>
            </a:r>
            <a:r>
              <a:rPr lang="ru-RU" sz="1800" dirty="0" err="1" smtClean="0">
                <a:solidFill>
                  <a:srgbClr val="002060"/>
                </a:solidFill>
              </a:rPr>
              <a:t>Онлайн-совещание</a:t>
            </a:r>
            <a:r>
              <a:rPr lang="ru-RU" sz="1800" dirty="0" smtClean="0">
                <a:solidFill>
                  <a:srgbClr val="002060"/>
                </a:solidFill>
              </a:rPr>
              <a:t> «Повышение профессиональной компетентности в условиях внедрения профессионального стандарта» (29.05.2020).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96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2845" y="285728"/>
            <a:ext cx="7643866" cy="88741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357298"/>
            <a:ext cx="8131943" cy="4978400"/>
          </a:xfrm>
        </p:spPr>
        <p:txBody>
          <a:bodyPr/>
          <a:lstStyle/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II. </a:t>
            </a:r>
            <a:r>
              <a:rPr lang="ru-RU" sz="2000" dirty="0" smtClean="0">
                <a:solidFill>
                  <a:srgbClr val="C00000"/>
                </a:solidFill>
              </a:rPr>
              <a:t>Методические семинары для заместителей директоров по национальному образованию, руководителей ШМО учителей татарского языка и литературы:</a:t>
            </a:r>
          </a:p>
          <a:p>
            <a:pPr marL="0" algn="just">
              <a:spcBef>
                <a:spcPts val="0"/>
              </a:spcBef>
              <a:buNone/>
            </a:pPr>
            <a:r>
              <a:rPr lang="tt-RU" sz="1800" dirty="0" smtClean="0">
                <a:solidFill>
                  <a:srgbClr val="002060"/>
                </a:solidFill>
              </a:rPr>
              <a:t>2.1. </a:t>
            </a:r>
            <a:r>
              <a:rPr lang="ru-RU" sz="1800" dirty="0" smtClean="0">
                <a:solidFill>
                  <a:srgbClr val="002060"/>
                </a:solidFill>
              </a:rPr>
              <a:t>Республиканский обучающий семинар по теме «Применение инновационных технологий для развития коммуникативных способностей у русскоязычных учащихся на уроках татарского языка и литературы» на базе МБОУ «Гимназия №10</a:t>
            </a:r>
            <a:r>
              <a:rPr lang="tt-RU" sz="1800" dirty="0" smtClean="0">
                <a:solidFill>
                  <a:srgbClr val="002060"/>
                </a:solidFill>
              </a:rPr>
              <a:t> ЗМР РТ</a:t>
            </a:r>
            <a:r>
              <a:rPr lang="ru-RU" sz="1800" dirty="0" smtClean="0">
                <a:solidFill>
                  <a:srgbClr val="002060"/>
                </a:solidFill>
              </a:rPr>
              <a:t>» (Распоряжение ИК ЗМР РТ от 25.09.2019 №03-05-1202) 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tt-RU" sz="1800" dirty="0" smtClean="0">
                <a:solidFill>
                  <a:srgbClr val="002060"/>
                </a:solidFill>
              </a:rPr>
              <a:t>2.2. </a:t>
            </a:r>
            <a:r>
              <a:rPr lang="ru-RU" sz="1800" dirty="0" smtClean="0">
                <a:solidFill>
                  <a:srgbClr val="002060"/>
                </a:solidFill>
              </a:rPr>
              <a:t>Постоянно-действующие методические семинары в рамках методической сертификации учителей татарского языка и литературы «Совершенствование преподавания татарского языка как неродного в русскоязычных группах по УМК «</a:t>
            </a:r>
            <a:r>
              <a:rPr lang="tt-RU" sz="1800" dirty="0" smtClean="0">
                <a:solidFill>
                  <a:srgbClr val="002060"/>
                </a:solidFill>
              </a:rPr>
              <a:t>Сәлам!</a:t>
            </a:r>
            <a:r>
              <a:rPr lang="ru-RU" sz="1800" dirty="0" smtClean="0">
                <a:solidFill>
                  <a:srgbClr val="002060"/>
                </a:solidFill>
              </a:rPr>
              <a:t>» </a:t>
            </a:r>
            <a:r>
              <a:rPr lang="tt-RU" sz="1800" dirty="0" smtClean="0">
                <a:solidFill>
                  <a:srgbClr val="002060"/>
                </a:solidFill>
              </a:rPr>
              <a:t>(</a:t>
            </a:r>
            <a:r>
              <a:rPr lang="ru-RU" sz="1800" dirty="0" smtClean="0">
                <a:solidFill>
                  <a:srgbClr val="002060"/>
                </a:solidFill>
              </a:rPr>
              <a:t>Распоряжения ИК ЗМР РТ от 28.11.2019 №03-05-1575</a:t>
            </a:r>
            <a:r>
              <a:rPr lang="tt-RU" sz="1800" dirty="0" smtClean="0">
                <a:solidFill>
                  <a:srgbClr val="002060"/>
                </a:solidFill>
              </a:rPr>
              <a:t>).</a:t>
            </a:r>
            <a:endParaRPr lang="ru-RU" sz="1800" dirty="0" smtClean="0">
              <a:solidFill>
                <a:srgbClr val="002060"/>
              </a:solidFill>
            </a:endParaRPr>
          </a:p>
          <a:p>
            <a:pPr marL="0" algn="just">
              <a:spcBef>
                <a:spcPts val="0"/>
              </a:spcBef>
              <a:buNone/>
            </a:pPr>
            <a:r>
              <a:rPr lang="tt-RU" sz="1800" dirty="0" smtClean="0">
                <a:solidFill>
                  <a:srgbClr val="002060"/>
                </a:solidFill>
              </a:rPr>
              <a:t>2.3. М</a:t>
            </a:r>
            <a:r>
              <a:rPr lang="ru-RU" sz="1800" dirty="0" err="1" smtClean="0">
                <a:solidFill>
                  <a:srgbClr val="002060"/>
                </a:solidFill>
              </a:rPr>
              <a:t>униципальный</a:t>
            </a:r>
            <a:r>
              <a:rPr lang="ru-RU" sz="1800" dirty="0" smtClean="0">
                <a:solidFill>
                  <a:srgbClr val="002060"/>
                </a:solidFill>
              </a:rPr>
              <a:t> семинар  по теме «Использование современных педагогических и информационно-коммуникативных технологий как основа развития базовых компетентностей обучающихся на уроках гуманитарного цикла» на базе МБОУ «СОШ №16 с УИОП ЗМР РТ» (Распоряжение ИК ЗМР РТ от 15.01.2020 №03-05-29).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96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3" y="285728"/>
            <a:ext cx="7643866" cy="88741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357298"/>
            <a:ext cx="8215370" cy="4978400"/>
          </a:xfrm>
        </p:spPr>
        <p:txBody>
          <a:bodyPr/>
          <a:lstStyle/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III. </a:t>
            </a:r>
            <a:r>
              <a:rPr lang="ru-RU" sz="2400" dirty="0" smtClean="0">
                <a:solidFill>
                  <a:srgbClr val="C00000"/>
                </a:solidFill>
              </a:rPr>
              <a:t>Методические сопровождение внедрения профессионального стандарта «Педагог»: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3.1. Разработана «дорожная карта» на 2019 – 2021 гг. 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3.2. Определены </a:t>
            </a:r>
            <a:r>
              <a:rPr lang="ru-RU" sz="2000" dirty="0" err="1" smtClean="0">
                <a:solidFill>
                  <a:srgbClr val="002060"/>
                </a:solidFill>
              </a:rPr>
              <a:t>стажировочные</a:t>
            </a:r>
            <a:r>
              <a:rPr lang="ru-RU" sz="2000" dirty="0" smtClean="0">
                <a:solidFill>
                  <a:srgbClr val="002060"/>
                </a:solidFill>
              </a:rPr>
              <a:t> площадки:  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МБДОУ «Гимназия №5 ЗМР РТ» (школа с родным (татарским) языком обучения),</a:t>
            </a:r>
          </a:p>
          <a:p>
            <a:pPr marL="0" indent="-514350" algn="just" eaLnBrk="1" hangingPunct="1"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</a:rPr>
              <a:t>МБОУ «СОШ №7 ЗМР РТ» (школа с русским языком обучения).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3.3. Созданы рабочие модули по реализации проекта, назначены руководители модулей (в составе: учителя – </a:t>
            </a:r>
            <a:r>
              <a:rPr lang="ru-RU" sz="2000" dirty="0" err="1" smtClean="0">
                <a:solidFill>
                  <a:srgbClr val="002060"/>
                </a:solidFill>
              </a:rPr>
              <a:t>тьюторы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учителя</a:t>
            </a:r>
            <a:r>
              <a:rPr lang="ru-RU" sz="2000" dirty="0" smtClean="0">
                <a:solidFill>
                  <a:srgbClr val="002060"/>
                </a:solidFill>
              </a:rPr>
              <a:t> - эксперты, учителя – </a:t>
            </a:r>
            <a:r>
              <a:rPr lang="ru-RU" sz="2000" dirty="0" err="1" smtClean="0">
                <a:solidFill>
                  <a:srgbClr val="002060"/>
                </a:solidFill>
              </a:rPr>
              <a:t>грантовики</a:t>
            </a:r>
            <a:r>
              <a:rPr lang="ru-RU" sz="2000" dirty="0" smtClean="0">
                <a:solidFill>
                  <a:srgbClr val="002060"/>
                </a:solidFill>
              </a:rPr>
              <a:t>):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3.4. Создан раздел на сайте учителей родного языка и литературы ЗМР, отражающий ход реализации проекта (</a:t>
            </a:r>
            <a:r>
              <a:rPr lang="tt-RU" sz="2000" u="sng" dirty="0" smtClean="0">
                <a:solidFill>
                  <a:srgbClr val="002060"/>
                </a:solidFill>
                <a:hlinkClick r:id="rId2"/>
              </a:rPr>
              <a:t>https://nsportal.ru/yashel-uzn-rayonynyn-tatar-tele-hm-ukytuchylary-sayty</a:t>
            </a:r>
            <a:r>
              <a:rPr lang="tt-RU" sz="2000" u="sng" dirty="0" smtClean="0">
                <a:solidFill>
                  <a:srgbClr val="002060"/>
                </a:solidFill>
              </a:rPr>
              <a:t>).</a:t>
            </a:r>
            <a:endParaRPr lang="ru-RU" sz="2000" u="sng" dirty="0" smtClean="0">
              <a:solidFill>
                <a:srgbClr val="002060"/>
              </a:solidFill>
            </a:endParaRP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tt-RU" sz="2000" dirty="0" smtClean="0">
                <a:solidFill>
                  <a:srgbClr val="002060"/>
                </a:solidFill>
              </a:rPr>
              <a:t>3.5. Анализ диагностики и самодиагностики учителей родного (татарского) языка и литературы (входная – август 2019г., промежуточная – июнь 2020г.)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-514350" algn="just" eaLnBrk="1" hangingPunct="1">
              <a:spcBef>
                <a:spcPts val="0"/>
              </a:spcBef>
              <a:buNone/>
            </a:pPr>
            <a:endParaRPr lang="ru-RU" sz="18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96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500042"/>
            <a:ext cx="8429684" cy="88741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</a:rPr>
              <a:t>Результаты диагностики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готовности учителей к внедрению профессионального стандарта «Педагог»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1472" y="1993604"/>
          <a:ext cx="8001056" cy="379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96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07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Диссеминация передового педагогического опыта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000108"/>
          <a:ext cx="7929618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6610"/>
                <a:gridCol w="1143008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Выпуск методических сборников</a:t>
                      </a:r>
                    </a:p>
                    <a:p>
                      <a:pPr lvl="0" algn="just"/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Сборник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методических разработок из опыта работы учителей родного (татарского) языка и литературы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Зеленодольского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МР (научный руководитель Шамсутдинова Р.Р., к.ф.н.,  заведующая кафедрой татарского языка и литературы ИРО РТ), 2020г. (сдан в печать).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2000" b="1" kern="120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Выпуск электронных</a:t>
                      </a:r>
                      <a:r>
                        <a:rPr lang="ru-RU" sz="2000" b="1" kern="1200" baseline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сборников</a:t>
                      </a:r>
                      <a:r>
                        <a:rPr lang="en-US" sz="2000" b="1" kern="120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конференций</a:t>
                      </a:r>
                      <a:endParaRPr lang="ru-RU" sz="20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smtClean="0">
                          <a:solidFill>
                            <a:srgbClr val="002060"/>
                          </a:solidFill>
                        </a:rPr>
                        <a:t>1.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 Сборник статей </a:t>
                      </a:r>
                      <a:r>
                        <a:rPr lang="en-US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III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 Межрегиональных педагогических чтений имени </a:t>
                      </a:r>
                      <a:r>
                        <a:rPr lang="tt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 Ш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. Марджани </a:t>
                      </a:r>
                      <a:r>
                        <a:rPr lang="tt-RU" sz="1800" b="0" kern="120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«Татар мәгърифәтчеләре һәм аларның мәгарифне үстерүдәге роле», 2019г.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0" kern="120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2. </a:t>
                      </a:r>
                      <a:r>
                        <a:rPr lang="tt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Сборник 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статей </a:t>
                      </a:r>
                      <a:r>
                        <a:rPr lang="en-US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III </a:t>
                      </a:r>
                      <a:r>
                        <a:rPr lang="tt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Межрегионал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ь</a:t>
                      </a:r>
                      <a:r>
                        <a:rPr lang="tt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ной научно- исследовател</a:t>
                      </a:r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ьской конференции «Известные татары современности», 2020г.</a:t>
                      </a:r>
                    </a:p>
                    <a:p>
                      <a:pPr algn="just"/>
                      <a:r>
                        <a:rPr lang="ru-RU" sz="1800" b="0" smtClean="0">
                          <a:solidFill>
                            <a:srgbClr val="002060"/>
                          </a:solidFill>
                          <a:latin typeface="+mn-lt"/>
                          <a:ea typeface="Arial Unicode MS" pitchFamily="34" charset="-128"/>
                          <a:cs typeface="Arial Unicode MS" pitchFamily="34" charset="-128"/>
                        </a:rPr>
                        <a:t>3. 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Сборник </a:t>
                      </a:r>
                      <a:r>
                        <a:rPr lang="tt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статей и 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методических материалов </a:t>
                      </a:r>
                      <a:r>
                        <a:rPr lang="en-US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XVII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Международной юношеской научно-исследовательской конференции</a:t>
                      </a:r>
                      <a:r>
                        <a:rPr lang="tt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имени К.Насыри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b="0" kern="1200" baseline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20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19г. размещён на сайте К(П)ФУ: </a:t>
                      </a:r>
                    </a:p>
                    <a:p>
                      <a:pPr algn="just"/>
                      <a:r>
                        <a:rPr lang="ru-RU" sz="1800" b="0" u="sng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https://kpfu.ru/philology-culture/ikn/kajum-nasyjri-isemend1241ge-xvi-halykara-f1241nni.html</a:t>
                      </a:r>
                      <a:r>
                        <a:rPr lang="ru-RU" sz="1800" b="0" kern="120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Picture 6" descr="C:\Users\123\Desktop\Т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1000108"/>
            <a:ext cx="898525" cy="1265238"/>
          </a:xfrm>
          <a:prstGeom prst="rect">
            <a:avLst/>
          </a:prstGeom>
          <a:noFill/>
          <a:ln w="9525">
            <a:solidFill>
              <a:srgbClr val="253D75"/>
            </a:solidFill>
            <a:miter lim="800000"/>
            <a:headEnd/>
            <a:tailEnd/>
          </a:ln>
        </p:spPr>
      </p:pic>
      <p:pic>
        <p:nvPicPr>
          <p:cNvPr id="6" name="Picture 3" descr="C:\Users\123\Desktop\Ш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20" y="2143116"/>
            <a:ext cx="928688" cy="1381125"/>
          </a:xfrm>
          <a:prstGeom prst="rect">
            <a:avLst/>
          </a:prstGeom>
          <a:noFill/>
          <a:ln w="9525">
            <a:solidFill>
              <a:srgbClr val="253D75"/>
            </a:solidFill>
            <a:miter lim="800000"/>
            <a:headEnd/>
            <a:tailEnd/>
          </a:ln>
        </p:spPr>
      </p:pic>
      <p:pic>
        <p:nvPicPr>
          <p:cNvPr id="1026" name="Picture 2" descr="C:\Users\123\Documents\Татаррлар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2822" y="3357562"/>
            <a:ext cx="958109" cy="13573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27" name="Picture 3" descr="C:\Users\123\Documents\КН 201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4500570"/>
            <a:ext cx="928694" cy="136875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7215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Диссеминация передового педагогического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опыта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571612"/>
          <a:ext cx="7929618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96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Участие в конкурсах методических разработок: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Муниципальный этап Республиканского конкурса методических разработок  «Современный урок»: 20 участников, из них победителей – 2 чел., призёров – 5 чел.(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08.10.2019 №03-05-1288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Муниципальный этап Республиканского конкурса разработок мероприятий и проектов по внеклассной работе, посвященных 100-летию образования ТАССР» - 19 участников, 3 победителя и 5 призёров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РТ  от </a:t>
                      </a:r>
                      <a:r>
                        <a:rPr lang="tt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.05.2020 №03-05-</a:t>
                      </a:r>
                      <a:r>
                        <a:rPr lang="tt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488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Работы победителей и призеров направлены на республиканский этап.</a:t>
                      </a:r>
                      <a:endParaRPr lang="ru-RU" sz="18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IV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Публикации методических разработок учителей: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Учителя публикуют методические разработки на своих учительских сайтах:</a:t>
                      </a: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https://infourok.ru/site/allSites  </a:t>
                      </a:r>
                      <a:r>
                        <a:rPr lang="ru-RU" sz="180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- 25 учителей</a:t>
                      </a:r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;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http://nsportal.ru/</a:t>
                      </a:r>
                      <a:r>
                        <a:rPr lang="ru-RU" sz="1800" u="none" strike="noStrike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 - 24 учителя;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http://multiurok.ru/all-sites/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- </a:t>
                      </a:r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7 учителей.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Публикации учителей в электронном педагогическом журнале «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Магариф.РФ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» - 6 публикаций.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3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профессионального роста учителей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142984"/>
          <a:ext cx="8358246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8246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Участие в грантах.</a:t>
                      </a:r>
                    </a:p>
                    <a:p>
                      <a:pPr algn="just"/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Республиканский грант «Поддержка профессионального роста учителей общеобразовательных организаций Республики Татарстан»:  участников -  5чел., победитель в номинации «Учитель - мастер» - учитель МБОУ «Гимназия №10 ЗМР РТ» </a:t>
                      </a:r>
                      <a:r>
                        <a:rPr lang="ru-RU" sz="16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Замалиева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Л.И.</a:t>
                      </a:r>
                    </a:p>
                    <a:p>
                      <a:pPr algn="just"/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Республиканский грант «Поддержка учителей татарского языка и литературы за подготовку призеров  и победителей олимпиад по татарскому языку и литературе и Международной олимпиады по татарскому языку»: 2 участника.</a:t>
                      </a:r>
                    </a:p>
                    <a:p>
                      <a:pPr algn="just"/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Республиканский грант «Оста </a:t>
                      </a:r>
                      <a:r>
                        <a:rPr lang="tt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мөгаллим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» для школ с родным языком обучения: участников - 5 чел., победитель - учитель МБОУ «</a:t>
                      </a:r>
                      <a:r>
                        <a:rPr lang="ru-RU" sz="16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Татарско-Танаевская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СОШ им. А.Шамова ЗМР РТ» </a:t>
                      </a:r>
                      <a:r>
                        <a:rPr lang="ru-RU" sz="16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Закирова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А.Ш.</a:t>
                      </a:r>
                      <a:endParaRPr lang="ru-RU" sz="16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Участие в профессиональных конкурсах.</a:t>
                      </a:r>
                      <a:endParaRPr lang="ru-RU" sz="20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Муниципальный этап Всероссийского конкурса «Лучший учитель татарского языка и литературы»:  10 участников, из них 1 победитель, 2 призера, 2 лауреата. Победитель МЭ - Захарова А.А., учитель МБОУ «Лицей им. В.В. Карпова» ЗМР РТ, участник зонального этапа конкурса  (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РТ  от </a:t>
                      </a:r>
                      <a:r>
                        <a:rPr lang="tt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.03.2020 №03-05-</a:t>
                      </a:r>
                      <a:r>
                        <a:rPr lang="tt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16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Муниципальный этап Всероссийского конкурса мастер-класса учителей родного языка и литературы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Туган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тел»: 20 участников, из них 1 победитель, 3 призера (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РТ  от </a:t>
                      </a:r>
                      <a:r>
                        <a:rPr lang="tt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.03.2020 №03-05-</a:t>
                      </a:r>
                      <a:r>
                        <a:rPr lang="tt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294</a:t>
                      </a:r>
                      <a:r>
                        <a:rPr lang="ru-RU" sz="16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16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Республиканский конкурс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Авыл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укытучысы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»: (2019 год) участников – 2 чел., лауреат в номинации «Лучший преподаватель предмета» - учитель МБОУ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Татарско-Танаевская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СОШ им. А. Шамова ЗМР РТ»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Закирова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А.Ш., 2020 год – подали документы на участие 3 учителя.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715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развития творческого потенциала и  одаренности обучающихся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857231"/>
          <a:ext cx="6215106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</a:tblGrid>
              <a:tr h="5739764">
                <a:tc>
                  <a:txBody>
                    <a:bodyPr/>
                    <a:lstStyle/>
                    <a:p>
                      <a:pPr algn="just"/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Конференции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Межрегиональные педагогические чтения имени Ш.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Марджанина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на базе МБДОУ «Детский сад № 31 «Чишм</a:t>
                      </a:r>
                      <a:r>
                        <a:rPr lang="tt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ә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»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08.11.2019 №03-05-1495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Муниципальная НПК</a:t>
                      </a: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«Первые шаги в науку» на базе МБОУ «Гимназия №5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20.11.2019 №03-05-1565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Международная НПК «Татары, прославившие свой народ»  на базе МБОУ «Гимназия №3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22.01.2020 №03-05-63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Зональная НПК имени</a:t>
                      </a: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Ш.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Тахири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на базе</a:t>
                      </a:r>
                      <a:r>
                        <a:rPr lang="tt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МБОУ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Ачасырская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ООШ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29.01.2020 №03-05-97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XVIII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Международная (заочная) НИК имени К.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Насыри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на базе МБОУ №Гимназия №10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12.02.2020 №03-05-189).</a:t>
                      </a:r>
                      <a:endParaRPr lang="ru-RU" sz="18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en-US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VI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Межрегиональная (заочная) конференция «Горная сторона: история, культура и духовное наследие» на базе МБОУ «СОШ №16 с УИОП ЗМР РТ»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12.02.2020 №03-05-187).</a:t>
                      </a:r>
                      <a:endParaRPr lang="ru-RU" sz="18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7890" name="Picture 2" descr="IMG_62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572008"/>
            <a:ext cx="2214578" cy="157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000108"/>
            <a:ext cx="2214578" cy="144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2786058"/>
            <a:ext cx="220808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Методическое сопровождение развития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одаренности обучающихся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214422"/>
          <a:ext cx="5500726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726"/>
              </a:tblGrid>
              <a:tr h="370840">
                <a:tc>
                  <a:txBody>
                    <a:bodyPr/>
                    <a:lstStyle/>
                    <a:p>
                      <a:pPr marL="514350" indent="-514350" algn="just">
                        <a:buAutoNum type="romanUcPeriod"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Конкурсы, фестивали</a:t>
                      </a: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Муниципальный этап Республиканского этнокультурного фестиваля «Наш дом - Татарстан - 2019» на базе МБОУ «Лицей №14» ЗМР РТ 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25.09.2019 №03-05-1201),</a:t>
                      </a:r>
                      <a:r>
                        <a:rPr lang="ru-RU" sz="1800" b="0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победители республиканского этапа МБОУ №18 «Радуга»</a:t>
                      </a:r>
                      <a:endParaRPr lang="ru-RU" sz="1800" b="0" i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Межрегиональный конкурс </a:t>
                      </a:r>
                      <a:r>
                        <a:rPr lang="tt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среди детей дошкол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ь</a:t>
                      </a:r>
                      <a:r>
                        <a:rPr lang="tt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ных образовательных организаций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«Тел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ачкычлары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»  на базе  МБОУ «Прогимназия №10 «Созвездие»(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22.01.2020 №03-05-62).</a:t>
                      </a:r>
                      <a:endParaRPr lang="ru-RU" sz="18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Муниципальный фестиваль, посвященный 100-летию ТАССР на базе МБОУ «Прогимназия №10 «Созвездие»(</a:t>
                      </a:r>
                      <a:r>
                        <a:rPr lang="ru-RU" sz="1800" b="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ИК ЗМР от 05.02.2020 №03-05-150).</a:t>
                      </a:r>
                      <a:endParaRPr lang="ru-RU" sz="18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indent="-514350" algn="just">
                        <a:buNone/>
                      </a:pPr>
                      <a:endParaRPr lang="ru-RU" sz="20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214422"/>
            <a:ext cx="250482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000372"/>
            <a:ext cx="25530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Рисунок 9" descr="Описание: C:\Users\Роза Абраровна\Documents\100 летие ТАССР\для сайта\07-02-2020_20-04-02\IMG-20200206-WA01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857760"/>
            <a:ext cx="1257296" cy="167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214290"/>
            <a:ext cx="8524875" cy="887412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</a:rPr>
              <a:t>Деятельность методических объединений учителей родного (татарского) языка и литературы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57158" y="1214422"/>
            <a:ext cx="8429684" cy="1285884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None/>
            </a:pPr>
            <a:r>
              <a:rPr lang="ru-RU" sz="2000" dirty="0" smtClean="0"/>
              <a:t>Все методические объединения ОО функционировали на основе годовых планов. Тематика методической работы объединений связана непосредственно с темой ММО. Заседания МО проводились ежеквартально.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2500306"/>
          <a:ext cx="8215370" cy="3901440"/>
        </p:xfrm>
        <a:graphic>
          <a:graphicData uri="http://schemas.openxmlformats.org/drawingml/2006/table">
            <a:tbl>
              <a:tblPr firstRow="1" firstCol="1" bandRow="1"/>
              <a:tblGrid>
                <a:gridCol w="452222"/>
                <a:gridCol w="4334124"/>
                <a:gridCol w="1357322"/>
                <a:gridCol w="2071702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Темы заседаний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Сроки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Место проведения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Нормативно-правовая грамотность и индивидуальная траектория профессионального развития учителей родного (татарского) языка и литературы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22.08.2019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МБОУ «СОШ №7 ЗМР РТ»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2.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Профессиональный </a:t>
                      </a: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стандарт  педагога и информационная 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компетентность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12.11.2019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МБОУ «Гимназия №3 ЗМР РТ»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30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</a:rPr>
                        <a:t>3.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</a:rPr>
                        <a:t>Профессиональные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</a:rPr>
                        <a:t>компетенции педагога во внеурочной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</a:rPr>
                        <a:t>деятельности</a:t>
                      </a:r>
                      <a:endParaRPr lang="ru-RU" sz="1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13.01.2020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МБОУ «Гимназия №10 ЗМР РТ»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934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4.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Методические аспекты по подготовке обучающихся 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к олимпиадам</a:t>
                      </a: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23.04.2020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МБОУ «Гимназия №5 ЗМР РТ»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Calibri"/>
                          <a:cs typeface="Times New Roman"/>
                        </a:rPr>
                        <a:t>5.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Анализ деятельности МО по повышению качества образования (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онлайн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29.05.2020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6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500034" y="1714488"/>
            <a:ext cx="8096256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1. Муниципальной программы «Сохранение, изучение и развитие государственных языков Республики Татарстан и других языков в Зеленодольском муниципальном районе Республики Татарстан на 2014-2020 годы», утверждена Постановлением Главы ЗМР).</a:t>
            </a:r>
          </a:p>
          <a:p>
            <a:pPr algn="just"/>
            <a:r>
              <a:rPr lang="ru-RU" sz="2200" dirty="0" smtClean="0"/>
              <a:t>2. Концепции развития национального образования в Зеленодольском муниципальном районе на 2017-2020 годы, утвержден Постановлением Исполнительного комитета </a:t>
            </a:r>
            <a:r>
              <a:rPr lang="ru-RU" sz="2200" dirty="0" err="1" smtClean="0"/>
              <a:t>Зеленодольского</a:t>
            </a:r>
            <a:r>
              <a:rPr lang="ru-RU" sz="2200" dirty="0" smtClean="0"/>
              <a:t> муниципального района от 02.02.2017 №03-03-167).</a:t>
            </a:r>
          </a:p>
          <a:p>
            <a:pPr algn="just"/>
            <a:r>
              <a:rPr lang="ru-RU" sz="2200" dirty="0" smtClean="0"/>
              <a:t>3. Подпрограммы развития национального образования в Программе развития образования </a:t>
            </a:r>
            <a:r>
              <a:rPr lang="ru-RU" sz="2200" dirty="0" err="1" smtClean="0"/>
              <a:t>Зеленодольского</a:t>
            </a:r>
            <a:r>
              <a:rPr lang="ru-RU" sz="2200" dirty="0" smtClean="0"/>
              <a:t> муниципального района Республики Татарстан на 2020 – 2022 годы.</a:t>
            </a:r>
            <a:endParaRPr lang="ru-RU" sz="2000" b="1" dirty="0" smtClean="0">
              <a:solidFill>
                <a:srgbClr val="253D75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214290"/>
            <a:ext cx="68580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Развитие национального района в Зеленодольском муниципальном районе осуществляется на основе:</a:t>
            </a:r>
          </a:p>
        </p:txBody>
      </p:sp>
    </p:spTree>
    <p:extLst>
      <p:ext uri="{BB962C8B-B14F-4D97-AF65-F5344CB8AC3E}">
        <p14:creationId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body" idx="1"/>
          </p:nvPr>
        </p:nvSpPr>
        <p:spPr>
          <a:xfrm>
            <a:off x="179512" y="188641"/>
            <a:ext cx="8856984" cy="1656184"/>
          </a:xfrm>
        </p:spPr>
        <p:txBody>
          <a:bodyPr/>
          <a:lstStyle/>
          <a:p>
            <a:pPr marL="0" indent="-60960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ОБУЧЕНИЕМ НА РОДНОМ ЯЗЫКЕ </a:t>
            </a:r>
          </a:p>
          <a:p>
            <a:pPr marL="0" indent="-609600" algn="ct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ШКОЛАХ</a:t>
            </a:r>
            <a:endParaRPr lang="ru-RU" sz="1000" b="1" dirty="0" smtClean="0">
              <a:solidFill>
                <a:srgbClr val="253D7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7" y="1"/>
            <a:ext cx="880589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581750821"/>
              </p:ext>
            </p:extLst>
          </p:nvPr>
        </p:nvGraphicFramePr>
        <p:xfrm>
          <a:off x="1214414" y="1000108"/>
          <a:ext cx="6786568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816086076"/>
              </p:ext>
            </p:extLst>
          </p:nvPr>
        </p:nvGraphicFramePr>
        <p:xfrm>
          <a:off x="714348" y="3000372"/>
          <a:ext cx="7992888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071420"/>
              </p:ext>
            </p:extLst>
          </p:nvPr>
        </p:nvGraphicFramePr>
        <p:xfrm>
          <a:off x="571472" y="5429264"/>
          <a:ext cx="828380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3801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 обучением на родном (татарском) языке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ЗМР - 33,4%,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 обучением и воспитанием – 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35,2%.</a:t>
                      </a:r>
                      <a:endParaRPr lang="ru-RU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472" y="5929330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Охват детей татарской национальности обучением на родном (татарском) языке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РТ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25,22%,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охват обучением  и воспитанием –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42,36%.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0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9417" y="346349"/>
            <a:ext cx="8229600" cy="114300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ОБУЧЕНИЕМ НА РОДНОМ ЯЗЫКЕ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ДЕТСКИХ САДАХ, %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296444"/>
              </p:ext>
            </p:extLst>
          </p:nvPr>
        </p:nvGraphicFramePr>
        <p:xfrm>
          <a:off x="500034" y="4286256"/>
          <a:ext cx="8197267" cy="2103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7267"/>
              </a:tblGrid>
              <a:tr h="1304454">
                <a:tc>
                  <a:txBody>
                    <a:bodyPr/>
                    <a:lstStyle/>
                    <a:p>
                      <a:pPr algn="just"/>
                      <a:r>
                        <a:rPr lang="ru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районе 12 детских садов с воспитанием и обучением на татарском языке</a:t>
                      </a:r>
                      <a:r>
                        <a:rPr lang="ru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(18 групп).</a:t>
                      </a:r>
                      <a:endParaRPr lang="tt-RU" sz="2200" dirty="0" smtClean="0">
                        <a:solidFill>
                          <a:srgbClr val="253D7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русских детских садах с воспитанием и обучением на русском языке -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татарских групп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(2019-2020 у.г. – 21 групп)</a:t>
                      </a:r>
                    </a:p>
                    <a:p>
                      <a:pPr algn="just"/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 год – всего 43 татарских групп, в 2020 году – 39 татарских групп откроются.</a:t>
                      </a:r>
                      <a:endParaRPr lang="ru-RU" sz="2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3" marB="456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7" y="1"/>
            <a:ext cx="880589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686003893"/>
              </p:ext>
            </p:extLst>
          </p:nvPr>
        </p:nvGraphicFramePr>
        <p:xfrm>
          <a:off x="1115616" y="1412776"/>
          <a:ext cx="6984776" cy="2944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32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35211" y="223178"/>
            <a:ext cx="8229600" cy="114300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ВЫБОР ПРЕДМЕТА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ЯЗЫК и ЛИТЕРАТУРА», %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7" y="1"/>
            <a:ext cx="880589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85907753"/>
              </p:ext>
            </p:extLst>
          </p:nvPr>
        </p:nvGraphicFramePr>
        <p:xfrm>
          <a:off x="755576" y="1124744"/>
          <a:ext cx="7765219" cy="3447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48066"/>
              </p:ext>
            </p:extLst>
          </p:nvPr>
        </p:nvGraphicFramePr>
        <p:xfrm>
          <a:off x="571472" y="4714884"/>
          <a:ext cx="8001056" cy="1648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56"/>
              </a:tblGrid>
              <a:tr h="1648584">
                <a:tc>
                  <a:txBody>
                    <a:bodyPr/>
                    <a:lstStyle/>
                    <a:p>
                      <a:pPr algn="just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2019-2020 учебном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году и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 числа всех выбравших татарский язык изучали: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родной  язык – 36% обучающихся;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как государственный язык  - 64% обучающихся.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35211" y="223178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ОДАРЁННОСТИ ОБУЧАЮЩИХСЯ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Динамика изменения количества победителей и призёров  олимпиад по татарскому языку и литературе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7" y="1"/>
            <a:ext cx="880589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428736"/>
          <a:ext cx="8286808" cy="5005453"/>
        </p:xfrm>
        <a:graphic>
          <a:graphicData uri="http://schemas.openxmlformats.org/drawingml/2006/table">
            <a:tbl>
              <a:tblPr/>
              <a:tblGrid>
                <a:gridCol w="3714776"/>
                <a:gridCol w="1143008"/>
                <a:gridCol w="1143008"/>
                <a:gridCol w="1071570"/>
                <a:gridCol w="1214446"/>
              </a:tblGrid>
              <a:tr h="1805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Олимпиад</a:t>
                      </a:r>
                      <a:r>
                        <a:rPr lang="tt-RU" sz="18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алар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2016/2017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2017/2018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2018/2019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2019/2020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Халыкара олимпиада (8 - 11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017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Туган телдә белем бирүче мәктәпләр арасында рус теленнән Халыкара олимпиада (8, 10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Регионара олимпиада (9 - 11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 һәм әдәбият фәннәре буенча Республика олимпиадасы  (4 - 11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Республика олимпиадасы, Республика олимпиада үзәге (1-7сыйныфлар)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Республика олимпиадасы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« </a:t>
                      </a:r>
                      <a:r>
                        <a:rPr lang="en-US" sz="1500" kern="1200" dirty="0" err="1">
                          <a:latin typeface="Times New Roman"/>
                          <a:ea typeface="Times New Roman"/>
                          <a:cs typeface="Times New Roman"/>
                        </a:rPr>
                        <a:t>WinKid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КФУ </a:t>
                      </a: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    (2-8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400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Всероссийская олимпиада по татарскому языку “Туган тел”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400" dirty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Республиканская олимпиада “Сэлэт-Олимп”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0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b="1" kern="1200" dirty="0">
                          <a:latin typeface="Times New Roman"/>
                          <a:ea typeface="Times New Roman"/>
                          <a:cs typeface="Times New Roman"/>
                        </a:rPr>
                        <a:t>Барысы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4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400" dirty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5357850"/>
          </a:xfrm>
        </p:spPr>
        <p:txBody>
          <a:bodyPr/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	Продолжить работу по обеспечению качества воспитания и обучения на родном (татарском) языке, развитию в детских садах групп с родным (татарским) языком воспитания и обучения;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	Продолжить работу по реализации Концепции развития национального образования до 2030 года;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	Продолжить реализацию «дорожной карты» по совершенствованию преподавания родного (татарского) языка и литературы;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	Активизировать работу по преемственности дошкольного и начального общего образования в обучении родному (татарскому) языку;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Продолжить работу по развитию полноценной языковой среды на родном (татарском) языке в дошкольных и общеобразовательных организациях, а так же по поддержке изучения родного языка, культуры и традиций в рамках дополнительного образования.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517" y="1"/>
            <a:ext cx="880589" cy="69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1357290" y="142853"/>
            <a:ext cx="723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253D75"/>
              </a:solidFill>
              <a:latin typeface="Cambria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428604"/>
            <a:ext cx="8358246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Методическая тема: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Организация условий и развитие методической поддержки учителей родного (татарского) языка и литературы как средства их профессионального роста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в области реализации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компетентностного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подхода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к обучению»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28596" y="2928934"/>
            <a:ext cx="828680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Цель: </a:t>
            </a:r>
            <a:r>
              <a:rPr lang="ru-RU" sz="2000" dirty="0" smtClean="0"/>
              <a:t>Качественное совершенствование методического уровня учителей путём формирования современных профессиональных компетенций 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Основные задачи деятельности: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000" dirty="0" smtClean="0"/>
              <a:t>1. Обеспечение профессионального и творческого роста педагогов.</a:t>
            </a:r>
          </a:p>
          <a:p>
            <a:pPr algn="just"/>
            <a:r>
              <a:rPr lang="ru-RU" sz="2000" dirty="0" smtClean="0"/>
              <a:t>2. Интенсивное внедрение актуального педагогического опыта в практику работы учителей родного (татарского) языка и литературы.</a:t>
            </a:r>
          </a:p>
          <a:p>
            <a:pPr algn="just"/>
            <a:r>
              <a:rPr lang="ru-RU" sz="2000" dirty="0" smtClean="0"/>
              <a:t>3. Внедрение инновационных форм и методов обучения, обобщение и распространение актуального педагогического опыта учителей. </a:t>
            </a:r>
          </a:p>
          <a:p>
            <a:pPr algn="just"/>
            <a:r>
              <a:rPr lang="ru-RU" sz="2000" dirty="0" smtClean="0"/>
              <a:t>5. Диагностика качества образования, профессиональных потребностей и запросов учителей родного (татарского) языка и литературы.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1357290" y="142853"/>
            <a:ext cx="723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253D75"/>
              </a:solidFill>
              <a:latin typeface="Cambria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1" y="0"/>
            <a:ext cx="135729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142852"/>
            <a:ext cx="73581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I.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Работа с педагогическими кадрами по повышению профессионализма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57158" y="1285860"/>
            <a:ext cx="8229600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Calibri" pitchFamily="34" charset="0"/>
              </a:rPr>
              <a:t>Кадровый состав педагогических работников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85786" y="1857364"/>
          <a:ext cx="7572428" cy="929535"/>
        </p:xfrm>
        <a:graphic>
          <a:graphicData uri="http://schemas.openxmlformats.org/drawingml/2006/table">
            <a:tbl>
              <a:tblPr firstRow="1" firstCol="1" bandRow="1"/>
              <a:tblGrid>
                <a:gridCol w="1897619"/>
                <a:gridCol w="1388529"/>
                <a:gridCol w="1285884"/>
                <a:gridCol w="1428760"/>
                <a:gridCol w="1571636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Всего 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учителей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 стажем 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0-3</a:t>
                      </a:r>
                      <a:r>
                        <a:rPr lang="ru-RU" sz="20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 стажем 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3-10 </a:t>
                      </a: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 стажем 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10-25 </a:t>
                      </a: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Со 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стажем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более 25 </a:t>
                      </a: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110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0%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12%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30%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58%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42910" y="3000372"/>
            <a:ext cx="7929618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Квалификационный уровень педагогических работников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00034" y="3500438"/>
          <a:ext cx="8215370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1285884"/>
                <a:gridCol w="1714512"/>
                <a:gridCol w="2571768"/>
                <a:gridCol w="2643206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Всего учителей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Имеют 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кв. </a:t>
                      </a: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категории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Имеют 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первую кв. категорию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Имеют </a:t>
                      </a:r>
                      <a:endParaRPr lang="ru-RU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высшую кв. </a:t>
                      </a: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категорию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0100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110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92 (83,6%)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77 (70,0%)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15 (13,6%)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714348" y="4643446"/>
            <a:ext cx="7929618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Курсы повышения квалификации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85786" y="5143512"/>
          <a:ext cx="7643866" cy="914400"/>
        </p:xfrm>
        <a:graphic>
          <a:graphicData uri="http://schemas.openxmlformats.org/drawingml/2006/table">
            <a:tbl>
              <a:tblPr firstRow="1" firstCol="1" bandRow="1"/>
              <a:tblGrid>
                <a:gridCol w="1377273"/>
                <a:gridCol w="1633947"/>
                <a:gridCol w="2346629"/>
                <a:gridCol w="2286017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Всего учителей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Курсы ПК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/>
                        <a:t>Прошли курсы</a:t>
                      </a:r>
                      <a:r>
                        <a:rPr lang="ru-RU" sz="2000" baseline="0" dirty="0" smtClean="0"/>
                        <a:t> ПК в 2019-2020 </a:t>
                      </a:r>
                      <a:r>
                        <a:rPr lang="ru-RU" sz="2000" baseline="0" dirty="0" err="1" smtClean="0"/>
                        <a:t>у.г</a:t>
                      </a:r>
                      <a:r>
                        <a:rPr lang="ru-RU" sz="2000" baseline="0" dirty="0" smtClean="0"/>
                        <a:t>.</a:t>
                      </a:r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9718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ИРО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КФУ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0100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110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110 (100%)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36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(32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,7%)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 (63,3%)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314"/>
            <a:ext cx="9144793" cy="6860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86" y="1391"/>
            <a:ext cx="1250926" cy="10153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8" y="-90251"/>
            <a:ext cx="1343295" cy="12332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44282" y="29998"/>
            <a:ext cx="608491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татарского языка с высшей квалификационной категорией по РТ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84851"/>
            <a:ext cx="3744416" cy="3168351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422925"/>
              </p:ext>
            </p:extLst>
          </p:nvPr>
        </p:nvGraphicFramePr>
        <p:xfrm>
          <a:off x="428596" y="1357298"/>
          <a:ext cx="4714909" cy="30861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025386">
                  <a:extLst>
                    <a:ext uri="{9D8B030D-6E8A-4147-A177-3AD203B41FA5}">
                      <a16:colId xmlns="" xmlns:a16="http://schemas.microsoft.com/office/drawing/2014/main" val="4038862390"/>
                    </a:ext>
                  </a:extLst>
                </a:gridCol>
                <a:gridCol w="1534966">
                  <a:extLst>
                    <a:ext uri="{9D8B030D-6E8A-4147-A177-3AD203B41FA5}">
                      <a16:colId xmlns="" xmlns:a16="http://schemas.microsoft.com/office/drawing/2014/main" val="1237555494"/>
                    </a:ext>
                  </a:extLst>
                </a:gridCol>
                <a:gridCol w="1534966">
                  <a:extLst>
                    <a:ext uri="{9D8B030D-6E8A-4147-A177-3AD203B41FA5}">
                      <a16:colId xmlns="" xmlns:a16="http://schemas.microsoft.com/office/drawing/2014/main" val="3614513265"/>
                    </a:ext>
                  </a:extLst>
                </a:gridCol>
                <a:gridCol w="619591">
                  <a:extLst>
                    <a:ext uri="{9D8B030D-6E8A-4147-A177-3AD203B41FA5}">
                      <a16:colId xmlns="" xmlns:a16="http://schemas.microsoft.com/office/drawing/2014/main" val="3422928700"/>
                    </a:ext>
                  </a:extLst>
                </a:gridCol>
              </a:tblGrid>
              <a:tr h="1341120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 татарского языка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татарского языка с высшей квалификационной категорией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915164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2017-18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5076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881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5392754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2018-19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749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5137179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  <a:endParaRPr lang="ru-RU" sz="1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0000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920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314"/>
            <a:ext cx="9144793" cy="6860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643" y="1391"/>
            <a:ext cx="1432869" cy="11630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9" y="-90251"/>
            <a:ext cx="1305710" cy="17409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642918"/>
            <a:ext cx="3863822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учителей татарского языка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стажем 0-3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330897"/>
              </p:ext>
            </p:extLst>
          </p:nvPr>
        </p:nvGraphicFramePr>
        <p:xfrm>
          <a:off x="214282" y="2000240"/>
          <a:ext cx="4305619" cy="36576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783515">
                  <a:extLst>
                    <a:ext uri="{9D8B030D-6E8A-4147-A177-3AD203B41FA5}">
                      <a16:colId xmlns="" xmlns:a16="http://schemas.microsoft.com/office/drawing/2014/main" val="3809345325"/>
                    </a:ext>
                  </a:extLst>
                </a:gridCol>
                <a:gridCol w="1402363">
                  <a:extLst>
                    <a:ext uri="{9D8B030D-6E8A-4147-A177-3AD203B41FA5}">
                      <a16:colId xmlns="" xmlns:a16="http://schemas.microsoft.com/office/drawing/2014/main" val="3923008693"/>
                    </a:ext>
                  </a:extLst>
                </a:gridCol>
                <a:gridCol w="1450278">
                  <a:extLst>
                    <a:ext uri="{9D8B030D-6E8A-4147-A177-3AD203B41FA5}">
                      <a16:colId xmlns="" xmlns:a16="http://schemas.microsoft.com/office/drawing/2014/main" val="2655640068"/>
                    </a:ext>
                  </a:extLst>
                </a:gridCol>
                <a:gridCol w="669463">
                  <a:extLst>
                    <a:ext uri="{9D8B030D-6E8A-4147-A177-3AD203B41FA5}">
                      <a16:colId xmlns="" xmlns:a16="http://schemas.microsoft.com/office/drawing/2014/main" val="1608840579"/>
                    </a:ext>
                  </a:extLst>
                </a:gridCol>
              </a:tblGrid>
              <a:tr h="1463040">
                <a:tc>
                  <a:txBody>
                    <a:bodyPr/>
                    <a:lstStyle/>
                    <a:p>
                      <a:pPr algn="l"/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 татарского языка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 татарского языка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стажем 0-3 года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704583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2018-19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3715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35938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6986825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43438" y="1357298"/>
            <a:ext cx="4158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учителей татарского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языка со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стажем более 10 лет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744215"/>
              </p:ext>
            </p:extLst>
          </p:nvPr>
        </p:nvGraphicFramePr>
        <p:xfrm>
          <a:off x="4714876" y="2571744"/>
          <a:ext cx="4000529" cy="365760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785818">
                  <a:extLst>
                    <a:ext uri="{9D8B030D-6E8A-4147-A177-3AD203B41FA5}">
                      <a16:colId xmlns="" xmlns:a16="http://schemas.microsoft.com/office/drawing/2014/main" val="3353883924"/>
                    </a:ext>
                  </a:extLst>
                </a:gridCol>
                <a:gridCol w="1071570">
                  <a:extLst>
                    <a:ext uri="{9D8B030D-6E8A-4147-A177-3AD203B41FA5}">
                      <a16:colId xmlns="" xmlns:a16="http://schemas.microsoft.com/office/drawing/2014/main" val="4131948398"/>
                    </a:ext>
                  </a:extLst>
                </a:gridCol>
                <a:gridCol w="1357322">
                  <a:extLst>
                    <a:ext uri="{9D8B030D-6E8A-4147-A177-3AD203B41FA5}">
                      <a16:colId xmlns="" xmlns:a16="http://schemas.microsoft.com/office/drawing/2014/main" val="3123437746"/>
                    </a:ext>
                  </a:extLst>
                </a:gridCol>
                <a:gridCol w="785819">
                  <a:extLst>
                    <a:ext uri="{9D8B030D-6E8A-4147-A177-3AD203B41FA5}">
                      <a16:colId xmlns="" xmlns:a16="http://schemas.microsoft.com/office/drawing/2014/main" val="162679178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algn="l"/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 татарского языка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 татарского языка</a:t>
                      </a:r>
                      <a:endParaRPr lang="ru-RU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 стажем более 10 лет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82605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2018-19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3715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86,94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088379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3070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88,72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3314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973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41325" y="227013"/>
            <a:ext cx="7273947" cy="103346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Повышение квалификации учителей                        на базе </a:t>
            </a:r>
            <a:r>
              <a:rPr lang="ru-RU" sz="3200" b="1" dirty="0" err="1" smtClean="0">
                <a:solidFill>
                  <a:srgbClr val="002060"/>
                </a:solidFill>
              </a:rPr>
              <a:t>стажировочных</a:t>
            </a:r>
            <a:r>
              <a:rPr lang="ru-RU" sz="3200" b="1" dirty="0" smtClean="0">
                <a:solidFill>
                  <a:srgbClr val="002060"/>
                </a:solidFill>
              </a:rPr>
              <a:t> площадок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357158" y="1379538"/>
            <a:ext cx="8329642" cy="4525962"/>
          </a:xfrm>
        </p:spPr>
        <p:txBody>
          <a:bodyPr/>
          <a:lstStyle/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800" b="1" dirty="0" smtClean="0"/>
              <a:t>    </a:t>
            </a:r>
            <a:r>
              <a:rPr lang="ru-RU" sz="2400" dirty="0" smtClean="0"/>
              <a:t>На основании приказа </a:t>
            </a:r>
            <a:r>
              <a:rPr lang="ru-RU" sz="2400" dirty="0" err="1" smtClean="0"/>
              <a:t>МОиН</a:t>
            </a:r>
            <a:r>
              <a:rPr lang="ru-RU" sz="2400" dirty="0" smtClean="0"/>
              <a:t> РТ от 27.12.2018г. №1993/18 «Об утверждении </a:t>
            </a:r>
            <a:r>
              <a:rPr lang="ru-RU" sz="2400" dirty="0" err="1" smtClean="0"/>
              <a:t>стажировочных</a:t>
            </a:r>
            <a:r>
              <a:rPr lang="ru-RU" sz="2400" dirty="0" smtClean="0"/>
              <a:t> площадок для повышения квалификации педагогических и руководящих работников образования в 2019 году» определены республиканскими </a:t>
            </a:r>
            <a:r>
              <a:rPr lang="ru-RU" sz="2400" dirty="0" err="1" smtClean="0"/>
              <a:t>стажировочными</a:t>
            </a:r>
            <a:r>
              <a:rPr lang="ru-RU" sz="2400" dirty="0" smtClean="0"/>
              <a:t>  площадками: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/>
              <a:t>МБОУ «Гимназия №5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/>
              <a:t>МБОУ «Лицей №9 им. А.С. Пушкина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/>
              <a:t>МБОУ «Гимназия №10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/>
              <a:t>МБОУ «Лицей имени В.В. Карпова» с. </a:t>
            </a:r>
            <a:r>
              <a:rPr lang="ru-RU" sz="2400" dirty="0" err="1" smtClean="0"/>
              <a:t>Осиново</a:t>
            </a:r>
            <a:r>
              <a:rPr lang="ru-RU" sz="2400" dirty="0" smtClean="0"/>
              <a:t>                   ЗМР РТ.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/>
              <a:t>МБОУ «</a:t>
            </a:r>
            <a:r>
              <a:rPr lang="ru-RU" sz="2400" dirty="0" err="1" smtClean="0"/>
              <a:t>Осиновская</a:t>
            </a:r>
            <a:r>
              <a:rPr lang="ru-RU" sz="2400" dirty="0" smtClean="0"/>
              <a:t> гимназия имени С.К. </a:t>
            </a:r>
            <a:r>
              <a:rPr lang="ru-RU" sz="2400" dirty="0" err="1" smtClean="0"/>
              <a:t>Гиматдинова</a:t>
            </a:r>
            <a:r>
              <a:rPr lang="ru-RU" sz="2400" dirty="0" smtClean="0"/>
              <a:t> ЗМР РТ»</a:t>
            </a:r>
          </a:p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400" dirty="0" smtClean="0"/>
              <a:t>В рамках семинаров учителями даны 50 открытых уроков, мастер-классов.  </a:t>
            </a:r>
          </a:p>
          <a:p>
            <a:pPr marL="0">
              <a:spcBef>
                <a:spcPts val="0"/>
              </a:spcBef>
            </a:pPr>
            <a:endParaRPr lang="ru-RU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1" y="0"/>
            <a:ext cx="135729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РЕСПУБЛИКАНСКИЕ СТАЖИРОВКИ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501122" cy="2928958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2000" dirty="0" smtClean="0"/>
              <a:t>1. Стажировка «Образовательные технологии в контексте современного урока татарского языка и литературы как родного в условиях внедрения ФГОС ОО» (</a:t>
            </a:r>
            <a:r>
              <a:rPr lang="ru-RU" sz="2000" i="1" dirty="0" smtClean="0"/>
              <a:t>Распоряжение ИК ЗМР от 08.10.2019 №03-05-1285</a:t>
            </a:r>
            <a:r>
              <a:rPr lang="ru-RU" sz="2000" dirty="0" smtClean="0"/>
              <a:t>).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dirty="0" smtClean="0"/>
              <a:t>2. Зональный семинар «Развитие предметной и методической компетентности учителя в условиях реализации ФГОС» (</a:t>
            </a:r>
            <a:r>
              <a:rPr lang="ru-RU" sz="2000" i="1" dirty="0" smtClean="0"/>
              <a:t>Распоряжение ИК ЗМР от 21.10.2019 №03-05-1295</a:t>
            </a:r>
            <a:r>
              <a:rPr lang="ru-RU" sz="2000" dirty="0" smtClean="0"/>
              <a:t>).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000" dirty="0" smtClean="0"/>
              <a:t>3.  Стажировка «Система методической работы учителя родного языка и литературы в начальной школе» (</a:t>
            </a:r>
            <a:r>
              <a:rPr lang="ru-RU" sz="2000" i="1" dirty="0" smtClean="0"/>
              <a:t>Распоряжение ИК ЗМР от 15.01.2020 №03-05-21</a:t>
            </a:r>
            <a:r>
              <a:rPr lang="ru-RU" sz="2000" dirty="0" smtClean="0"/>
              <a:t>).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0350" y="3576638"/>
          <a:ext cx="8543925" cy="328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975"/>
                <a:gridCol w="2847975"/>
                <a:gridCol w="2847975"/>
              </a:tblGrid>
              <a:tr h="32813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11.10.2019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Гимназия №5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  24.10.2019                                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Лицей №9 им. А.С. Пушкина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solidFill>
                            <a:srgbClr val="253D75"/>
                          </a:solidFill>
                        </a:rPr>
                        <a:t>Осиновская</a:t>
                      </a:r>
                      <a:r>
                        <a:rPr lang="ru-RU" sz="1800" dirty="0" smtClean="0">
                          <a:solidFill>
                            <a:srgbClr val="253D75"/>
                          </a:solidFill>
                        </a:rPr>
                        <a:t> гимназия</a:t>
                      </a:r>
                      <a:endParaRPr lang="ru-RU" sz="18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253D75"/>
                          </a:solidFill>
                        </a:rPr>
                        <a:t>17.01.2019                       </a:t>
                      </a:r>
                      <a:r>
                        <a:rPr lang="ru-RU" sz="1800" dirty="0" err="1" smtClean="0">
                          <a:solidFill>
                            <a:srgbClr val="253D75"/>
                          </a:solidFill>
                        </a:rPr>
                        <a:t>Осиновская</a:t>
                      </a:r>
                      <a:r>
                        <a:rPr lang="ru-RU" sz="1800" dirty="0" smtClean="0">
                          <a:solidFill>
                            <a:srgbClr val="253D75"/>
                          </a:solidFill>
                        </a:rPr>
                        <a:t> гимназия</a:t>
                      </a: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E:\2019 - 2020 учебный год\ДЛЯ САЙТА\5 гимназия 24.10.2018\26-10-2018_14-39-48\20181024_101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14752"/>
            <a:ext cx="2540018" cy="1785950"/>
          </a:xfrm>
          <a:prstGeom prst="rect">
            <a:avLst/>
          </a:prstGeom>
          <a:noFill/>
        </p:spPr>
      </p:pic>
      <p:pic>
        <p:nvPicPr>
          <p:cNvPr id="1028" name="Picture 4" descr="C:\Users\123\Downloads\print_5801987_42009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643314"/>
            <a:ext cx="2428860" cy="1821645"/>
          </a:xfrm>
          <a:prstGeom prst="rect">
            <a:avLst/>
          </a:prstGeom>
          <a:noFill/>
        </p:spPr>
      </p:pic>
      <p:pic>
        <p:nvPicPr>
          <p:cNvPr id="1029" name="Picture 5" descr="C:\Users\123\Downloads\print_5801987_4200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500438"/>
            <a:ext cx="2750888" cy="1834486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1121" y="0"/>
            <a:ext cx="125288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15370" cy="500066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  <a:t/>
            </a:r>
            <a:b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</a:br>
            <a:r>
              <a:rPr lang="ru-RU" sz="2800" b="1" cap="none" dirty="0" smtClean="0">
                <a:solidFill>
                  <a:srgbClr val="002060"/>
                </a:solidFill>
                <a:latin typeface="+mn-lt"/>
                <a:ea typeface="Cambria Math" pitchFamily="18" charset="0"/>
                <a:cs typeface="Cambria Math" pitchFamily="18" charset="0"/>
              </a:rPr>
              <a:t>ИННОВАЦИОННАЯ ДЕЯТЕЛЬНОСТЬ</a:t>
            </a:r>
            <a: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  <a:t/>
            </a:r>
            <a:b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</a:br>
            <a:endParaRPr lang="ru-RU" sz="2800" b="1" cap="none" dirty="0" smtClean="0">
              <a:latin typeface="+mn-lt"/>
              <a:ea typeface="Cambria Math" pitchFamily="18" charset="0"/>
              <a:cs typeface="Cambria Math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57158" y="714356"/>
            <a:ext cx="8501122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Методическое сопровождение реализации проектов и программ в учреждениях образования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Зеленодольского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 МР.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На основании Распоряжения ИК ЗМР РТ от 28.11.2019 №03-05-1575 «Об организации постоянно-действующих методических семинаров в рамках методической сертификации учителей татарского языка и литературы», в целях совершенствования преподавания татарского языка реализуется: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1.Внедрение новых технологий в обучении татарскому языку как неродному (обучение по УМК «С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әлам!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»).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В проекте принимают участие 8 школ,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обучение прошли 16 учителей.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2. Применение методики В.Н.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Мещеряковойв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обучении татарскому языку как неродному в русскоязычных группах ОО ЗМР. Прошли обучение 20 учителей, 8 из них стали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тьюторами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3. Апробация новых УМК по родному (татарскому) языку для 1-11 классов на базе МБОУ СОШ №7 ЗМР РТ»(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Приказ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МОиН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РТ от 22.11.2019 №1715/19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4. Реализации проекта «Управление качеством обучения и воспитания в общеобразовательных организациях на основе технологии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БиС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» на базе ресурсного центра - МБОУ «Гимназия №5 ЗМР РТ», совместно  с ГАОУ ДПО «ИРО РТ».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Проект «Национально-культурный центр» по теме «Воспитание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мультилингвальной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личности иноязычной коммуникации в условиях единой системы обучения языкам» реализуется в татарской гимназии -  МБОУ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Осиновская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гимназия им. С.К.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Гиматдинова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ЗМР РТ»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rPr>
              <a:t> , </a:t>
            </a: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совместно  с ГАОУ ДПО «ИРО РТ».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9" y="0"/>
            <a:ext cx="1285851" cy="87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668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4"/>
    </mc:Choice>
    <mc:Fallback xmlns="">
      <p:transition spd="slow" advTm="830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1941</TotalTime>
  <Words>2614</Words>
  <Application>Microsoft Office PowerPoint</Application>
  <PresentationFormat>Экран (4:3)</PresentationFormat>
  <Paragraphs>325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Повышение квалификации учителей                        на базе стажировочных площадок</vt:lpstr>
      <vt:lpstr>РЕСПУБЛИКАНСКИЕ СТАЖИРОВКИ</vt:lpstr>
      <vt:lpstr> ИННОВАЦИОННАЯ ДЕЯТЕЛЬНОСТЬ </vt:lpstr>
      <vt:lpstr>Методическое сопровождение развития профессиональной компетентности педагогов </vt:lpstr>
      <vt:lpstr>Методическое сопровождение развития профессиональной компетентности педагогов </vt:lpstr>
      <vt:lpstr>Методическое сопровождение развития профессиональной компетентности педагогов </vt:lpstr>
      <vt:lpstr>Результаты диагностики  готовности учителей к внедрению профессионального стандарта «Педагог»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Деятельность методических объединений учителей родного (татарского) языка и литературы</vt:lpstr>
      <vt:lpstr>Презентация PowerPoint</vt:lpstr>
      <vt:lpstr>ОХВАТ ОБУЧЕНИЕМ НА РОДНОМ ЯЗЫКЕ  в ДЕТСКИХ САДАХ, % </vt:lpstr>
      <vt:lpstr>ВЫБОР ПРЕДМЕТА  «РОДНОЙ ЯЗЫК и ЛИТЕРАТУРА», % </vt:lpstr>
      <vt:lpstr>РАЗВИТИЕ ОДАРЁННОСТИ ОБУЧАЮЩИХСЯ Динамика изменения количества победителей и призёров  олимпиад по татарскому языку и литературе</vt:lpstr>
      <vt:lpstr>   РЕКОМЕНДАЦИИ:  - Продолжить работу по обеспечению качества воспитания и обучения на родном (татарском) языке, развитию в детских садах групп с родным (татарским) языком воспитания и обучения;  - Продолжить работу по реализации Концепции развития национального образования до 2030 года; - Продолжить реализацию «дорожной карты» по совершенствованию преподавания родного (татарского) языка и литературы; - Активизировать работу по преемственности дошкольного и начального общего образования в обучении родному (татарскому) языку; - Продолжить работу по развитию полноценной языковой среды на родном (татарском) языке в дошкольных и общеобразовательных организациях, а так же по поддержке изучения родного языка, культуры и традиций в рамках дополнительного образования. 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Work</cp:lastModifiedBy>
  <cp:revision>179</cp:revision>
  <cp:lastPrinted>2017-06-20T09:29:04Z</cp:lastPrinted>
  <dcterms:created xsi:type="dcterms:W3CDTF">2017-06-18T11:10:30Z</dcterms:created>
  <dcterms:modified xsi:type="dcterms:W3CDTF">2020-12-02T12:22:49Z</dcterms:modified>
</cp:coreProperties>
</file>